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4"/>
  </p:normalViewPr>
  <p:slideViewPr>
    <p:cSldViewPr snapToGrid="0" snapToObjects="1">
      <p:cViewPr varScale="1">
        <p:scale>
          <a:sx n="98" d="100"/>
          <a:sy n="98" d="100"/>
        </p:scale>
        <p:origin x="-11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0628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3736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3097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155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9436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4669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1218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281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892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0934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1101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760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sayyes.org/topics/bullying-prevention-programs/" TargetMode="External"/><Relationship Id="rId4" Type="http://schemas.openxmlformats.org/officeDocument/2006/relationships/hyperlink" Target="http://www.pacer.org/bullying/getinvolved/" TargetMode="External"/><Relationship Id="rId5" Type="http://schemas.openxmlformats.org/officeDocument/2006/relationships/hyperlink" Target="http://www.thebullyproject.com/tools_advocates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ultimatebullyingsolution.com/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hyperlink" Target="http://reflectivecommunities.org/wp-content/uploads/Conversation-father-and-son.jpg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60000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Prohibitive Culture of Snitching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72575" y="2022400"/>
            <a:ext cx="8520600" cy="212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Nicholas Gardner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Taylor Hammond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Aakash Sadhwani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Jennifer Walter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WGS 001 - Intro to Women’s &amp; Gender Studies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IN GENERAL….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499075" y="1017725"/>
            <a:ext cx="4400100" cy="369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chemeClr val="accent2"/>
              </a:buClr>
              <a:buSzPct val="100000"/>
              <a:buChar char="❖"/>
            </a:pPr>
            <a:r>
              <a:rPr lang="en" sz="1600">
                <a:solidFill>
                  <a:schemeClr val="accent2"/>
                </a:solidFill>
              </a:rPr>
              <a:t>According to C.J Pascoe, his theories were based more on understanding the interactions that took place rather than the individuals.</a:t>
            </a:r>
          </a:p>
          <a:p>
            <a:pPr marL="457200" lvl="0" indent="-330200">
              <a:spcBef>
                <a:spcPts val="0"/>
              </a:spcBef>
              <a:buClr>
                <a:schemeClr val="accent2"/>
              </a:buClr>
              <a:buSzPct val="100000"/>
              <a:buChar char="❖"/>
            </a:pPr>
            <a:r>
              <a:rPr lang="en" sz="1600">
                <a:solidFill>
                  <a:schemeClr val="accent2"/>
                </a:solidFill>
              </a:rPr>
              <a:t>Understanding the reasons why people bully others is a way to reach the core of why it even happens.</a:t>
            </a:r>
          </a:p>
          <a:p>
            <a:pPr marL="457200" lvl="0" indent="-330200" rtl="0">
              <a:spcBef>
                <a:spcPts val="0"/>
              </a:spcBef>
              <a:buClr>
                <a:schemeClr val="accent2"/>
              </a:buClr>
              <a:buSzPct val="100000"/>
              <a:buChar char="❖"/>
            </a:pPr>
            <a:r>
              <a:rPr lang="en" sz="1600">
                <a:solidFill>
                  <a:schemeClr val="accent2"/>
                </a:solidFill>
              </a:rPr>
              <a:t>Both the bully and victim need to be counselled to understand the situation, it cannot be one sided.</a:t>
            </a:r>
          </a:p>
          <a:p>
            <a:pPr marL="914400" lvl="1" indent="-317500">
              <a:spcBef>
                <a:spcPts val="0"/>
              </a:spcBef>
              <a:buClr>
                <a:schemeClr val="accent2"/>
              </a:buClr>
              <a:buSzPct val="100000"/>
              <a:buChar char="➢"/>
            </a:pPr>
            <a:r>
              <a:rPr lang="en" sz="1400">
                <a:solidFill>
                  <a:schemeClr val="accent2"/>
                </a:solidFill>
              </a:rPr>
              <a:t>If both the bully and victim are confronted, it can help resolve the differences between them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99974"/>
            <a:ext cx="3861725" cy="2172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7112" y="3599475"/>
            <a:ext cx="4470900" cy="2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Image:https://www.understood.org/en/friends-feelings/common-challenges/bullying/8-ways-to-make-your-childs-school-a-bully-free-zone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86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Just Say YES. </a:t>
            </a:r>
            <a:r>
              <a:rPr lang="en" sz="1100" i="1">
                <a:solidFill>
                  <a:srgbClr val="FFFFFF"/>
                </a:solidFill>
              </a:rPr>
              <a:t>Bullying Prevention Programs.</a:t>
            </a:r>
            <a:r>
              <a:rPr lang="en" sz="1100">
                <a:solidFill>
                  <a:srgbClr val="FFFFFF"/>
                </a:solidFill>
              </a:rPr>
              <a:t> Just Say YES, 2015. Web. 28 May 2016. 	&lt;</a:t>
            </a:r>
            <a:r>
              <a:rPr lang="en" sz="1100" u="sng">
                <a:solidFill>
                  <a:srgbClr val="FFFFFF"/>
                </a:solidFill>
                <a:hlinkClick r:id="rId3"/>
              </a:rPr>
              <a:t>https://www.justsayyes.org/topics/bullying-prevention-programs/</a:t>
            </a:r>
            <a:r>
              <a:rPr lang="en" sz="1100">
                <a:solidFill>
                  <a:srgbClr val="FFFFFF"/>
                </a:solidFill>
              </a:rPr>
              <a:t>&gt;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PACER. </a:t>
            </a:r>
            <a:r>
              <a:rPr lang="en" sz="1100" i="1">
                <a:solidFill>
                  <a:srgbClr val="FFFFFF"/>
                </a:solidFill>
              </a:rPr>
              <a:t>PACER’s National Bullying Prevention Center. </a:t>
            </a:r>
            <a:r>
              <a:rPr lang="en" sz="1100">
                <a:solidFill>
                  <a:srgbClr val="FFFFFF"/>
                </a:solidFill>
              </a:rPr>
              <a:t>PACER, 2016. Web. 28 May 2016.</a:t>
            </a:r>
          </a:p>
          <a:p>
            <a:pPr marL="2286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&lt;</a:t>
            </a:r>
            <a:r>
              <a:rPr lang="en" sz="1100" u="sng">
                <a:solidFill>
                  <a:srgbClr val="FFFFFF"/>
                </a:solidFill>
                <a:hlinkClick r:id="rId4"/>
              </a:rPr>
              <a:t>http://www.pacer.org/bullying/getinvolved/</a:t>
            </a:r>
            <a:r>
              <a:rPr lang="en" sz="1100">
                <a:solidFill>
                  <a:srgbClr val="FFFFFF"/>
                </a:solidFill>
              </a:rPr>
              <a:t>&gt;</a:t>
            </a:r>
          </a:p>
          <a:p>
            <a:pPr marL="2286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The Bully Project. </a:t>
            </a:r>
            <a:r>
              <a:rPr lang="en" sz="1100" i="1">
                <a:solidFill>
                  <a:srgbClr val="FFFFFF"/>
                </a:solidFill>
              </a:rPr>
              <a:t>Tools and Resources</a:t>
            </a:r>
            <a:r>
              <a:rPr lang="en" sz="1100">
                <a:solidFill>
                  <a:srgbClr val="FFFFFF"/>
                </a:solidFill>
              </a:rPr>
              <a:t>. The Bully Project, n.d. Web. 28 May 2016.</a:t>
            </a:r>
          </a:p>
          <a:p>
            <a:pPr marL="2286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&lt;</a:t>
            </a:r>
            <a:r>
              <a:rPr lang="en" sz="1100" u="sng">
                <a:solidFill>
                  <a:srgbClr val="FFFFFF"/>
                </a:solidFill>
                <a:hlinkClick r:id="rId5"/>
              </a:rPr>
              <a:t>http://www.thebullyproject.com/tools_advocates</a:t>
            </a:r>
            <a:r>
              <a:rPr lang="en" sz="1100">
                <a:solidFill>
                  <a:srgbClr val="FFFFFF"/>
                </a:solidFill>
              </a:rPr>
              <a:t>&gt;</a:t>
            </a:r>
          </a:p>
          <a:p>
            <a:pPr marL="2286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</a:endParaRPr>
          </a:p>
          <a:p>
            <a:pPr marL="228600" lvl="0" indent="-28575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Elisabeth Wilkins. </a:t>
            </a:r>
            <a:r>
              <a:rPr lang="en" sz="1100" i="1">
                <a:solidFill>
                  <a:srgbClr val="FFFFFF"/>
                </a:solidFill>
              </a:rPr>
              <a:t>Bullying on the School Bus: When Kids Don’t Want to Snitch.</a:t>
            </a:r>
            <a:r>
              <a:rPr lang="en" sz="1100">
                <a:solidFill>
                  <a:srgbClr val="FFFFFF"/>
                </a:solidFill>
              </a:rPr>
              <a:t> Empowering Parents, 9 October 2012. Web. 28 May 2016. &lt;https://www.empoweringparents.com/blog/school-bus-bullying-when-kids-dont-want-to-snitch/&gt;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82700" y="149900"/>
            <a:ext cx="8520600" cy="85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What’s going on today...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l="685" b="23436"/>
          <a:stretch/>
        </p:blipFill>
        <p:spPr>
          <a:xfrm>
            <a:off x="457650" y="941650"/>
            <a:ext cx="8228700" cy="378997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382700" y="4731625"/>
            <a:ext cx="5385900" cy="25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Image:https://sites.psu.edu/siowfa15/2015/09/03/are-school-enforced-anti-bullying-policies-enough/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11700" y="126225"/>
            <a:ext cx="8520600" cy="100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What’s going on today...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43275" y="1445700"/>
            <a:ext cx="8520600" cy="156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buChar char="❖"/>
            </a:pPr>
            <a:r>
              <a:rPr lang="en"/>
              <a:t>13,000,000 children have been bullied this year.</a:t>
            </a:r>
          </a:p>
          <a:p>
            <a:pPr marL="914400" lvl="1" indent="-228600" algn="l" rtl="0">
              <a:spcBef>
                <a:spcPts val="0"/>
              </a:spcBef>
              <a:buChar char="➢"/>
            </a:pPr>
            <a:r>
              <a:rPr lang="en"/>
              <a:t>160,000 of these students have missed school because of this.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77575" y="1847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             Bullying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59275" y="844975"/>
            <a:ext cx="4255800" cy="392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100000"/>
              <a:buChar char="❖"/>
            </a:pPr>
            <a:r>
              <a:rPr lang="en" sz="1400" b="1">
                <a:solidFill>
                  <a:srgbClr val="F3F3F3"/>
                </a:solidFill>
              </a:rPr>
              <a:t>Bullying is the use of force, threat or coercion to abuse, intimidate or dominate others. This behavior is usually repeated and habitual.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100000"/>
              <a:buChar char="➢"/>
            </a:pPr>
            <a:r>
              <a:rPr lang="en" b="1">
                <a:solidFill>
                  <a:srgbClr val="F3F3F3"/>
                </a:solidFill>
              </a:rPr>
              <a:t>Examples include:</a:t>
            </a:r>
          </a:p>
          <a:p>
            <a:pPr marL="1371600" lvl="2" indent="-2286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Char char="■"/>
            </a:pPr>
            <a:r>
              <a:rPr lang="en" b="1">
                <a:solidFill>
                  <a:srgbClr val="F3F3F3"/>
                </a:solidFill>
              </a:rPr>
              <a:t>Physical Bullying</a:t>
            </a:r>
          </a:p>
          <a:p>
            <a:pPr marL="1371600" lvl="2" indent="-2286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Char char="■"/>
            </a:pPr>
            <a:r>
              <a:rPr lang="en" b="1">
                <a:solidFill>
                  <a:srgbClr val="F3F3F3"/>
                </a:solidFill>
              </a:rPr>
              <a:t>Cyberbullying</a:t>
            </a:r>
          </a:p>
          <a:p>
            <a:pPr marL="1371600" lvl="2" indent="-2286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Char char="■"/>
            </a:pPr>
            <a:r>
              <a:rPr lang="en" b="1">
                <a:solidFill>
                  <a:srgbClr val="F3F3F3"/>
                </a:solidFill>
              </a:rPr>
              <a:t>Verbal Teasing</a:t>
            </a:r>
          </a:p>
          <a:p>
            <a:pPr marL="1371600" lvl="2" indent="-2286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Char char="■"/>
            </a:pPr>
            <a:r>
              <a:rPr lang="en" b="1">
                <a:solidFill>
                  <a:srgbClr val="F3F3F3"/>
                </a:solidFill>
              </a:rPr>
              <a:t>Body Shaming</a:t>
            </a:r>
          </a:p>
          <a:p>
            <a:pPr marL="1371600" lvl="2" indent="-2286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Char char="■"/>
            </a:pPr>
            <a:r>
              <a:rPr lang="en" b="1">
                <a:solidFill>
                  <a:srgbClr val="F3F3F3"/>
                </a:solidFill>
              </a:rPr>
              <a:t>Social Alienation</a:t>
            </a:r>
          </a:p>
          <a:p>
            <a:pPr marL="91440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3F3F3"/>
              </a:solidFill>
            </a:endParaRPr>
          </a:p>
          <a:p>
            <a:pPr marL="457200" lvl="0" indent="-228600" algn="l" rtl="0">
              <a:spcBef>
                <a:spcPts val="0"/>
              </a:spcBef>
              <a:buClr>
                <a:srgbClr val="FFFFFF"/>
              </a:buClr>
              <a:buChar char="❖"/>
            </a:pPr>
            <a:r>
              <a:rPr lang="en">
                <a:solidFill>
                  <a:srgbClr val="FFFFFF"/>
                </a:solidFill>
              </a:rPr>
              <a:t>WHY DO WE BULLY? (Bully).</a:t>
            </a:r>
          </a:p>
          <a:p>
            <a:pPr marL="914400" lvl="1" indent="-228600" algn="l" rtl="0">
              <a:spcBef>
                <a:spcPts val="0"/>
              </a:spcBef>
              <a:buClr>
                <a:srgbClr val="FFFFFF"/>
              </a:buClr>
              <a:buChar char="➢"/>
            </a:pPr>
            <a:r>
              <a:rPr lang="en">
                <a:solidFill>
                  <a:srgbClr val="FFFFFF"/>
                </a:solidFill>
              </a:rPr>
              <a:t>Gaining Power</a:t>
            </a:r>
          </a:p>
          <a:p>
            <a:pPr marL="914400" lvl="1" indent="-228600" algn="l" rtl="0">
              <a:spcBef>
                <a:spcPts val="0"/>
              </a:spcBef>
              <a:buClr>
                <a:srgbClr val="FFFFFF"/>
              </a:buClr>
              <a:buChar char="➢"/>
            </a:pPr>
            <a:r>
              <a:rPr lang="en">
                <a:solidFill>
                  <a:srgbClr val="FFFFFF"/>
                </a:solidFill>
              </a:rPr>
              <a:t>Status (especially in boys)</a:t>
            </a:r>
          </a:p>
          <a:p>
            <a:pPr marL="914400" lvl="1" indent="-228600" algn="l" rtl="0">
              <a:spcBef>
                <a:spcPts val="0"/>
              </a:spcBef>
              <a:buClr>
                <a:srgbClr val="FFFFFF"/>
              </a:buClr>
              <a:buChar char="➢"/>
            </a:pPr>
            <a:r>
              <a:rPr lang="en">
                <a:solidFill>
                  <a:srgbClr val="FFFFFF"/>
                </a:solidFill>
              </a:rPr>
              <a:t>Reputation (in school/community)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4600" y="1073575"/>
            <a:ext cx="4110450" cy="29260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/>
        </p:nvSpPr>
        <p:spPr>
          <a:xfrm>
            <a:off x="5017250" y="4031200"/>
            <a:ext cx="757500" cy="3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BULLY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7155150" y="4018750"/>
            <a:ext cx="8283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VICTIM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4796400" y="614200"/>
            <a:ext cx="4180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Image:</a:t>
            </a:r>
            <a:r>
              <a:rPr lang="en" sz="900">
                <a:solidFill>
                  <a:schemeClr val="dk1"/>
                </a:solidFill>
              </a:rPr>
              <a:t>https://nobullying-wpengine.netdna-ssl.com/wp-content/uploads/2013/04/Bullying.jpg</a:t>
            </a:r>
          </a:p>
          <a:p>
            <a:pPr lv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256475" y="176825"/>
            <a:ext cx="64491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Snitching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845700" cy="223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❖"/>
            </a:pPr>
            <a:r>
              <a:rPr lang="en">
                <a:solidFill>
                  <a:srgbClr val="FFFFFF"/>
                </a:solidFill>
              </a:rPr>
              <a:t>Snitching is a response to bullying. (The Guardian)</a:t>
            </a:r>
          </a:p>
          <a:p>
            <a:pPr marL="914400" lvl="1" indent="-228600" rtl="0">
              <a:spcBef>
                <a:spcPts val="0"/>
              </a:spcBef>
              <a:buClr>
                <a:srgbClr val="FFFFFF"/>
              </a:buClr>
              <a:buChar char="➢"/>
            </a:pPr>
            <a:r>
              <a:rPr lang="en">
                <a:solidFill>
                  <a:srgbClr val="FFFFFF"/>
                </a:solidFill>
              </a:rPr>
              <a:t>Takes the form of telling on that bully to someone else.</a:t>
            </a:r>
          </a:p>
          <a:p>
            <a:pPr marL="914400" lvl="1" indent="-228600" rtl="0">
              <a:spcBef>
                <a:spcPts val="0"/>
              </a:spcBef>
              <a:buClr>
                <a:srgbClr val="FFFFFF"/>
              </a:buClr>
              <a:buChar char="➢"/>
            </a:pPr>
            <a:r>
              <a:rPr lang="en">
                <a:solidFill>
                  <a:srgbClr val="FFFFFF"/>
                </a:solidFill>
              </a:rPr>
              <a:t>Meant to cause harm to bully.</a:t>
            </a:r>
          </a:p>
          <a:p>
            <a:pPr marL="914400" lvl="1" indent="-228600" rtl="0">
              <a:spcBef>
                <a:spcPts val="0"/>
              </a:spcBef>
              <a:buClr>
                <a:srgbClr val="FFFFFF"/>
              </a:buClr>
              <a:buChar char="➢"/>
            </a:pPr>
            <a:r>
              <a:rPr lang="en">
                <a:solidFill>
                  <a:srgbClr val="FFFFFF"/>
                </a:solidFill>
              </a:rPr>
              <a:t>Influenced a lot by today’s media.</a:t>
            </a:r>
          </a:p>
          <a:p>
            <a:pPr marL="914400" lvl="1" indent="-228600" rtl="0">
              <a:spcBef>
                <a:spcPts val="0"/>
              </a:spcBef>
              <a:buClr>
                <a:srgbClr val="FFFFFF"/>
              </a:buClr>
              <a:buChar char="➢"/>
            </a:pPr>
            <a:r>
              <a:rPr lang="en">
                <a:solidFill>
                  <a:srgbClr val="FFFFFF"/>
                </a:solidFill>
              </a:rPr>
              <a:t>Seen very prominently in females.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8550" y="1199175"/>
            <a:ext cx="4320350" cy="31475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4543950" y="4488725"/>
            <a:ext cx="4165200" cy="33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Image:http://marenschmidt.com/wp-content/uploads/2014/11/149-300x199.jpg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608625" y="3508550"/>
            <a:ext cx="3418500" cy="131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IS IT WORTH THE FIGHT?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What are Consequences of Snitching?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32400" cy="371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Snitching is seen as problematic! (The Guardian).</a:t>
            </a:r>
          </a:p>
          <a:p>
            <a:pPr marL="914400" lvl="1" indent="-228600" rtl="0">
              <a:spcBef>
                <a:spcPts val="0"/>
              </a:spcBef>
              <a:buChar char="➢"/>
            </a:pPr>
            <a:r>
              <a:rPr lang="en"/>
              <a:t>Seen as a coward</a:t>
            </a:r>
          </a:p>
          <a:p>
            <a:pPr marL="914400" lvl="1" indent="-228600" rtl="0">
              <a:spcBef>
                <a:spcPts val="0"/>
              </a:spcBef>
              <a:buChar char="➢"/>
            </a:pPr>
            <a:r>
              <a:rPr lang="en"/>
              <a:t>Seen as a “sissy” (in boys)</a:t>
            </a:r>
          </a:p>
          <a:p>
            <a:pPr marL="914400" lvl="1" indent="-228600" rtl="0">
              <a:spcBef>
                <a:spcPts val="0"/>
              </a:spcBef>
              <a:buChar char="➢"/>
            </a:pPr>
            <a:r>
              <a:rPr lang="en"/>
              <a:t>Seen as a bad habit</a:t>
            </a:r>
          </a:p>
          <a:p>
            <a:pPr marL="914400" lvl="1" indent="-228600" rtl="0">
              <a:spcBef>
                <a:spcPts val="0"/>
              </a:spcBef>
              <a:buChar char="➢"/>
            </a:pPr>
            <a:r>
              <a:rPr lang="en"/>
              <a:t>Seen as a traitor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Could potentially cause more bullying. </a:t>
            </a:r>
          </a:p>
          <a:p>
            <a:pPr marL="457200" lvl="0" indent="-228600" rtl="0">
              <a:spcBef>
                <a:spcPts val="0"/>
              </a:spcBef>
              <a:buChar char="❖"/>
            </a:pPr>
            <a:r>
              <a:rPr lang="en"/>
              <a:t>Students hold in the urge to snitch which often times makes them feel powerless to change things (Engaged Parent)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8075" y="1152475"/>
            <a:ext cx="3774400" cy="36044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4955625" y="4696850"/>
            <a:ext cx="3759300" cy="25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Image:http://www.amaremet.com/wp-content/uploads/2015/06/stop_snitching_snitchin_stein.jp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316250"/>
            <a:ext cx="8520600" cy="130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WHAT SHOULD WE DO NOW...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0125" y="1411225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Alternative Solutions to Snitching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248600" y="1152475"/>
            <a:ext cx="3999900" cy="3564900"/>
          </a:xfrm>
          <a:prstGeom prst="rect">
            <a:avLst/>
          </a:prstGeom>
          <a:ln w="9525" cap="flat" cmpd="sng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❖"/>
            </a:pPr>
            <a:r>
              <a:rPr lang="en" sz="1800"/>
              <a:t>AS A PEER/FRIEND…</a:t>
            </a:r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28571"/>
              <a:buFont typeface="Arial"/>
              <a:buChar char="➢"/>
            </a:pPr>
            <a:r>
              <a:rPr lang="en" sz="1400"/>
              <a:t>Don’t be afraid to stick up for someone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➢"/>
            </a:pPr>
            <a:r>
              <a:rPr lang="en" sz="1400"/>
              <a:t>Ask for help!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❖"/>
            </a:pPr>
            <a:r>
              <a:rPr lang="en" sz="1800"/>
              <a:t>AS THE VICTIM…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➢"/>
            </a:pPr>
            <a:r>
              <a:rPr lang="en" sz="1400"/>
              <a:t>Have a confidential conversation with a professional.</a:t>
            </a:r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■"/>
            </a:pPr>
            <a:r>
              <a:rPr lang="en" sz="1400"/>
              <a:t>Guidance Counselor</a:t>
            </a:r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■"/>
            </a:pPr>
            <a:r>
              <a:rPr lang="en" sz="1400"/>
              <a:t>Principal</a:t>
            </a:r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■"/>
            </a:pPr>
            <a:r>
              <a:rPr lang="en" sz="1400"/>
              <a:t>Teacher/Associate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0" y="1263937"/>
            <a:ext cx="4483924" cy="26156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5054250" y="3973975"/>
            <a:ext cx="3556200" cy="48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Image:</a:t>
            </a:r>
            <a:r>
              <a:rPr lang="en" sz="900">
                <a:solidFill>
                  <a:srgbClr val="FFFFFF"/>
                </a:solidFill>
                <a:hlinkClick r:id="rId4"/>
              </a:rPr>
              <a:t>ultimatebullyingsolution.com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501050" y="3503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What should parents do?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99775" y="1164400"/>
            <a:ext cx="41652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❖"/>
            </a:pPr>
            <a:r>
              <a:rPr lang="en" sz="1800"/>
              <a:t>EDUCATE (Empowering Parents).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➢"/>
            </a:pPr>
            <a:r>
              <a:rPr lang="en" sz="1800"/>
              <a:t>Bullying information &amp; consequences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❖"/>
            </a:pPr>
            <a:r>
              <a:rPr lang="en" sz="1800"/>
              <a:t>ENCOURAGE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➢"/>
            </a:pPr>
            <a:r>
              <a:rPr lang="en" sz="1800"/>
              <a:t>Speak up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➢"/>
            </a:pPr>
            <a:r>
              <a:rPr lang="en" sz="1800"/>
              <a:t>Teach how to defend one’s self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❖"/>
            </a:pPr>
            <a:r>
              <a:rPr lang="en" sz="1800"/>
              <a:t>BE TRANSPARENT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➢"/>
            </a:pPr>
            <a:r>
              <a:rPr lang="en" sz="1800"/>
              <a:t>Be honest</a:t>
            </a:r>
          </a:p>
          <a:p>
            <a:pPr marL="914400" lvl="1" indent="-342900">
              <a:spcBef>
                <a:spcPts val="0"/>
              </a:spcBef>
              <a:buSzPct val="100000"/>
              <a:buChar char="➢"/>
            </a:pPr>
            <a:r>
              <a:rPr lang="en" sz="1800"/>
              <a:t>Be open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3250" y="1002775"/>
            <a:ext cx="3558750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x="4682675" y="4498900"/>
            <a:ext cx="4165200" cy="4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Image:</a:t>
            </a:r>
            <a:r>
              <a:rPr lang="en" sz="1200" u="sng">
                <a:solidFill>
                  <a:srgbClr val="FFFFFF"/>
                </a:solidFill>
                <a:hlinkClick r:id="rId4"/>
              </a:rPr>
              <a:t>http://reflectivecommunities.org/wp-content/uploads/Conversation-father-and-son.jpg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425</Words>
  <Application>Microsoft Macintosh PowerPoint</Application>
  <PresentationFormat>On-screen Show (16:9)</PresentationFormat>
  <Paragraphs>87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simple-dark-2</vt:lpstr>
      <vt:lpstr>The Prohibitive Culture of Snitching</vt:lpstr>
      <vt:lpstr>What’s going on today...</vt:lpstr>
      <vt:lpstr>What’s going on today...</vt:lpstr>
      <vt:lpstr>             Bullying</vt:lpstr>
      <vt:lpstr>Snitching</vt:lpstr>
      <vt:lpstr>What are Consequences of Snitching?</vt:lpstr>
      <vt:lpstr>PowerPoint Presentation</vt:lpstr>
      <vt:lpstr>Alternative Solutions to Snitching</vt:lpstr>
      <vt:lpstr>What should parents do?</vt:lpstr>
      <vt:lpstr>IN GENERAL….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Prohibitive Culture of Snitching</dc:title>
  <cp:lastModifiedBy>sandi Faculty</cp:lastModifiedBy>
  <cp:revision>1</cp:revision>
  <dcterms:modified xsi:type="dcterms:W3CDTF">2016-06-01T17:49:17Z</dcterms:modified>
</cp:coreProperties>
</file>